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5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6858000" cx="9144000"/>
  <p:notesSz cx="6858000" cy="9144000"/>
  <p:embeddedFontLst>
    <p:embeddedFont>
      <p:font typeface="Merriweather Sans"/>
      <p:regular r:id="rId18"/>
      <p:bold r:id="rId19"/>
      <p:italic r:id="rId20"/>
      <p:boldItalic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360">
          <p15:clr>
            <a:srgbClr val="A4A3A4"/>
          </p15:clr>
        </p15:guide>
        <p15:guide id="2" pos="575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360" orient="horz"/>
        <p:guide pos="5759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erriweatherSans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21" Type="http://schemas.openxmlformats.org/officeDocument/2006/relationships/font" Target="fonts/MerriweatherSans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MerriweatherSans-bold.fntdata"/><Relationship Id="rId6" Type="http://schemas.openxmlformats.org/officeDocument/2006/relationships/slide" Target="slides/slide1.xml"/><Relationship Id="rId18" Type="http://schemas.openxmlformats.org/officeDocument/2006/relationships/font" Target="fonts/MerriweatherSans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10720523d9a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g10720523d9a_0_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0714cccf79_2_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10714cccf79_2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g10714cccf79_2_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106b7449682_1_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106b7449682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g106b7449682_1_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" name="Google Shape;49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10714cccf79_2_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g10714cccf79_2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g10714cccf79_2_1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10714cccf79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10714cccf7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g10714cccf79_0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10720523d9a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g10720523d9a_0_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10720523d9a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g10720523d9a_0_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0714cccf79_2_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10714cccf79_2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g10714cccf79_2_1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10720523d9a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g10720523d9a_0_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0720523d9a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g10720523d9a_0_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2"/>
          <p:cNvSpPr txBox="1"/>
          <p:nvPr>
            <p:ph type="ctrTitle"/>
          </p:nvPr>
        </p:nvSpPr>
        <p:spPr>
          <a:xfrm>
            <a:off x="685800" y="824333"/>
            <a:ext cx="6813884" cy="16394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rgbClr val="C28220"/>
              </a:buClr>
              <a:buSzPts val="5000"/>
              <a:buFont typeface="Georgia"/>
              <a:buNone/>
              <a:defRPr b="0" i="0" sz="5000" u="none" cap="none" strike="noStrike">
                <a:solidFill>
                  <a:srgbClr val="C28220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8" name="Google Shape;18;p2"/>
          <p:cNvSpPr txBox="1"/>
          <p:nvPr>
            <p:ph idx="1" type="subTitle"/>
          </p:nvPr>
        </p:nvSpPr>
        <p:spPr>
          <a:xfrm>
            <a:off x="685800" y="2575258"/>
            <a:ext cx="6400800" cy="11135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440"/>
              </a:spcBef>
              <a:spcAft>
                <a:spcPts val="0"/>
              </a:spcAft>
              <a:buClr>
                <a:srgbClr val="2D637F"/>
              </a:buClr>
              <a:buSzPts val="2200"/>
              <a:buFont typeface="Arial"/>
              <a:buNone/>
              <a:defRPr b="0" i="0" sz="2200" u="none" cap="none" strike="noStrike">
                <a:solidFill>
                  <a:srgbClr val="2D637F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1pPr>
            <a:lvl2pPr lvl="1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2pPr>
            <a:lvl3pPr lvl="2" marR="0" rtl="0" algn="ctr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3pPr>
            <a:lvl4pPr lvl="3" marR="0" rtl="0" algn="ctr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4pPr>
            <a:lvl5pPr lvl="4" marR="0" rtl="0" algn="ctr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5pPr>
            <a:lvl6pPr lvl="5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slide with slide header">
  <p:cSld name="Content slide with slide 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/>
          <p:nvPr>
            <p:ph idx="1" type="body"/>
          </p:nvPr>
        </p:nvSpPr>
        <p:spPr>
          <a:xfrm>
            <a:off x="551250" y="1748116"/>
            <a:ext cx="7989300" cy="422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just">
              <a:spcBef>
                <a:spcPts val="0"/>
              </a:spcBef>
              <a:spcAft>
                <a:spcPts val="0"/>
              </a:spcAft>
              <a:buClr>
                <a:srgbClr val="2D637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2D637F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1pPr>
            <a:lvl2pPr indent="-355600" lvl="1" marL="914400" marR="0" rtl="0" algn="just">
              <a:spcBef>
                <a:spcPts val="0"/>
              </a:spcBef>
              <a:spcAft>
                <a:spcPts val="0"/>
              </a:spcAft>
              <a:buClr>
                <a:srgbClr val="2D637F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rgbClr val="2D637F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2pPr>
            <a:lvl3pPr indent="-342900" lvl="2" marL="1371600" marR="0" rtl="0" algn="just">
              <a:spcBef>
                <a:spcPts val="0"/>
              </a:spcBef>
              <a:spcAft>
                <a:spcPts val="0"/>
              </a:spcAft>
              <a:buClr>
                <a:srgbClr val="2D637F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2D637F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3pPr>
            <a:lvl4pPr indent="-330200" lvl="3" marL="1828800" marR="0" rtl="0" algn="just">
              <a:spcBef>
                <a:spcPts val="0"/>
              </a:spcBef>
              <a:spcAft>
                <a:spcPts val="0"/>
              </a:spcAft>
              <a:buClr>
                <a:srgbClr val="2D637F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rgbClr val="2D637F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4pPr>
            <a:lvl5pPr indent="-317500" lvl="4" marL="2286000" marR="0" rtl="0" algn="just">
              <a:spcBef>
                <a:spcPts val="0"/>
              </a:spcBef>
              <a:spcAft>
                <a:spcPts val="0"/>
              </a:spcAft>
              <a:buClr>
                <a:srgbClr val="2D637F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2D637F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5pPr>
            <a:lvl6pPr indent="-355600" lvl="5" marL="2743200" marR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" name="Google Shape;21;p3"/>
          <p:cNvSpPr txBox="1"/>
          <p:nvPr>
            <p:ph type="title"/>
          </p:nvPr>
        </p:nvSpPr>
        <p:spPr>
          <a:xfrm>
            <a:off x="551252" y="862204"/>
            <a:ext cx="79893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rgbClr val="C28220"/>
              </a:buClr>
              <a:buSzPts val="2100"/>
              <a:buFont typeface="Georgia"/>
              <a:buNone/>
              <a:defRPr b="0" i="0" sz="2100" u="none" cap="none" strike="noStrike">
                <a:solidFill>
                  <a:srgbClr val="C28220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21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21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21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21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21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21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21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 txBox="1"/>
          <p:nvPr>
            <p:ph type="title"/>
          </p:nvPr>
        </p:nvSpPr>
        <p:spPr>
          <a:xfrm>
            <a:off x="457200" y="1250032"/>
            <a:ext cx="7766050" cy="115035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rgbClr val="C28220"/>
              </a:buClr>
              <a:buSzPts val="4200"/>
              <a:buFont typeface="Georgia"/>
              <a:buNone/>
              <a:defRPr b="0" i="0" sz="4200" u="none" cap="none" strike="noStrike">
                <a:solidFill>
                  <a:srgbClr val="C28220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4" name="Google Shape;24;p4"/>
          <p:cNvSpPr txBox="1"/>
          <p:nvPr>
            <p:ph idx="1" type="body"/>
          </p:nvPr>
        </p:nvSpPr>
        <p:spPr>
          <a:xfrm>
            <a:off x="482600" y="2518947"/>
            <a:ext cx="7740650" cy="20646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68300" lvl="0" marL="457200" marR="0" rtl="0" algn="l">
              <a:spcBef>
                <a:spcPts val="440"/>
              </a:spcBef>
              <a:spcAft>
                <a:spcPts val="0"/>
              </a:spcAft>
              <a:buClr>
                <a:srgbClr val="2D637F"/>
              </a:buClr>
              <a:buSzPts val="2200"/>
              <a:buFont typeface="Arial"/>
              <a:buChar char="•"/>
              <a:defRPr b="0" i="0" sz="2200" u="none" cap="none" strike="noStrike">
                <a:solidFill>
                  <a:srgbClr val="2D637F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1pPr>
            <a:lvl2pPr indent="-355600" lvl="1" marL="914400" marR="0" rtl="0" algn="l">
              <a:spcBef>
                <a:spcPts val="400"/>
              </a:spcBef>
              <a:spcAft>
                <a:spcPts val="0"/>
              </a:spcAft>
              <a:buClr>
                <a:srgbClr val="2D637F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rgbClr val="2D637F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2pPr>
            <a:lvl3pPr indent="-342900" lvl="2" marL="1371600" marR="0" rtl="0" algn="l">
              <a:spcBef>
                <a:spcPts val="360"/>
              </a:spcBef>
              <a:spcAft>
                <a:spcPts val="0"/>
              </a:spcAft>
              <a:buClr>
                <a:srgbClr val="2D637F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2D637F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rgbClr val="2D637F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rgbClr val="2D637F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rgbClr val="2D637F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2D637F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">
  <p:cSld name="1_Title and conten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/>
          <p:nvPr>
            <p:ph type="title"/>
          </p:nvPr>
        </p:nvSpPr>
        <p:spPr>
          <a:xfrm>
            <a:off x="457200" y="1041995"/>
            <a:ext cx="3008313" cy="40498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rgbClr val="C28220"/>
              </a:buClr>
              <a:buSzPts val="2000"/>
              <a:buFont typeface="Georgia"/>
              <a:buNone/>
              <a:defRPr b="1" i="0" sz="2000" u="none" cap="none" strike="noStrike">
                <a:solidFill>
                  <a:srgbClr val="C28220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3575050" y="1041995"/>
            <a:ext cx="4537075" cy="36570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5600" lvl="0" marL="457200" marR="0" rtl="0" algn="l">
              <a:spcBef>
                <a:spcPts val="400"/>
              </a:spcBef>
              <a:spcAft>
                <a:spcPts val="0"/>
              </a:spcAft>
              <a:buClr>
                <a:srgbClr val="2D637F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2D637F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1pPr>
            <a:lvl2pPr indent="-342900" lvl="1" marL="914400" marR="0" rtl="0" algn="l">
              <a:spcBef>
                <a:spcPts val="360"/>
              </a:spcBef>
              <a:spcAft>
                <a:spcPts val="0"/>
              </a:spcAft>
              <a:buClr>
                <a:srgbClr val="2D637F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rgbClr val="2D637F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2pPr>
            <a:lvl3pPr indent="-342900" lvl="2" marL="1371600" marR="0" rtl="0" algn="l">
              <a:spcBef>
                <a:spcPts val="360"/>
              </a:spcBef>
              <a:spcAft>
                <a:spcPts val="0"/>
              </a:spcAft>
              <a:buClr>
                <a:srgbClr val="2D637F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2D637F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rgbClr val="2D637F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rgbClr val="2D637F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rgbClr val="2D637F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2D637F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457200" y="1531651"/>
            <a:ext cx="3008313" cy="31673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280"/>
              </a:spcBef>
              <a:spcAft>
                <a:spcPts val="0"/>
              </a:spcAft>
              <a:buClr>
                <a:srgbClr val="2D637F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2D637F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rgbClr val="2D637F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2D637F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rgbClr val="2D637F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2D637F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rgbClr val="2D637F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2D637F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rgbClr val="2D637F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2D637F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568325" y="2017295"/>
            <a:ext cx="7772400" cy="19965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rgbClr val="C28220"/>
              </a:buClr>
              <a:buSzPts val="4200"/>
              <a:buFont typeface="Georgia"/>
              <a:buNone/>
              <a:defRPr b="0" i="0" sz="4200" u="none" cap="none" strike="noStrike">
                <a:solidFill>
                  <a:srgbClr val="C28220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1" name="Google Shape;31;p6"/>
          <p:cNvSpPr txBox="1"/>
          <p:nvPr>
            <p:ph idx="1" type="body"/>
          </p:nvPr>
        </p:nvSpPr>
        <p:spPr>
          <a:xfrm>
            <a:off x="568325" y="1019341"/>
            <a:ext cx="7772400" cy="89568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440"/>
              </a:spcBef>
              <a:spcAft>
                <a:spcPts val="0"/>
              </a:spcAft>
              <a:buClr>
                <a:srgbClr val="2D637F"/>
              </a:buClr>
              <a:buSzPts val="2200"/>
              <a:buFont typeface="Arial"/>
              <a:buNone/>
              <a:defRPr b="0" i="0" sz="2200" u="none" cap="none" strike="noStrike">
                <a:solidFill>
                  <a:srgbClr val="2D637F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1pPr>
            <a:lvl2pPr indent="-228600" lvl="1" marL="914400" marR="0" rtl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2pPr>
            <a:lvl3pPr indent="-228600" lvl="2" marL="1371600" marR="0" rtl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3pPr>
            <a:lvl4pPr indent="-228600" lvl="3" marL="18288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4pPr>
            <a:lvl5pPr indent="-228600" lvl="4" marL="22860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5pPr>
            <a:lvl6pPr indent="-228600" lvl="5" marL="27432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457200" y="972051"/>
            <a:ext cx="7464425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rgbClr val="C28220"/>
              </a:buClr>
              <a:buSzPts val="4200"/>
              <a:buFont typeface="Georgia"/>
              <a:buNone/>
              <a:defRPr b="0" i="0" sz="4200" u="none" cap="none" strike="noStrike">
                <a:solidFill>
                  <a:srgbClr val="C28220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457200" y="2097755"/>
            <a:ext cx="3717925" cy="28234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68300" lvl="0" marL="457200" marR="0" rtl="0" algn="l">
              <a:spcBef>
                <a:spcPts val="440"/>
              </a:spcBef>
              <a:spcAft>
                <a:spcPts val="0"/>
              </a:spcAft>
              <a:buClr>
                <a:srgbClr val="2D637F"/>
              </a:buClr>
              <a:buSzPts val="2200"/>
              <a:buFont typeface="Arial"/>
              <a:buChar char="•"/>
              <a:defRPr b="0" i="0" sz="2200" u="none" cap="none" strike="noStrike">
                <a:solidFill>
                  <a:srgbClr val="2D637F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1pPr>
            <a:lvl2pPr indent="-355600" lvl="1" marL="914400" marR="0" rtl="0" algn="l">
              <a:spcBef>
                <a:spcPts val="400"/>
              </a:spcBef>
              <a:spcAft>
                <a:spcPts val="0"/>
              </a:spcAft>
              <a:buClr>
                <a:srgbClr val="2D637F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rgbClr val="2D637F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2pPr>
            <a:lvl3pPr indent="-342900" lvl="2" marL="1371600" marR="0" rtl="0" algn="l">
              <a:spcBef>
                <a:spcPts val="360"/>
              </a:spcBef>
              <a:spcAft>
                <a:spcPts val="0"/>
              </a:spcAft>
              <a:buClr>
                <a:srgbClr val="2D637F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2D637F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rgbClr val="2D637F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rgbClr val="2D637F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rgbClr val="2D637F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2D637F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5pPr>
            <a:lvl6pPr indent="-342900" lvl="5" marL="27432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" name="Google Shape;35;p7"/>
          <p:cNvSpPr txBox="1"/>
          <p:nvPr>
            <p:ph idx="2" type="body"/>
          </p:nvPr>
        </p:nvSpPr>
        <p:spPr>
          <a:xfrm>
            <a:off x="4175125" y="2097754"/>
            <a:ext cx="3746500" cy="28234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68300" lvl="0" marL="457200" marR="0" rtl="0" algn="l">
              <a:spcBef>
                <a:spcPts val="440"/>
              </a:spcBef>
              <a:spcAft>
                <a:spcPts val="0"/>
              </a:spcAft>
              <a:buClr>
                <a:srgbClr val="2D637F"/>
              </a:buClr>
              <a:buSzPts val="2200"/>
              <a:buFont typeface="Arial"/>
              <a:buChar char="•"/>
              <a:defRPr b="0" i="0" sz="2200" u="none" cap="none" strike="noStrike">
                <a:solidFill>
                  <a:srgbClr val="2D637F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1pPr>
            <a:lvl2pPr indent="-355600" lvl="1" marL="914400" marR="0" rtl="0" algn="l">
              <a:spcBef>
                <a:spcPts val="400"/>
              </a:spcBef>
              <a:spcAft>
                <a:spcPts val="0"/>
              </a:spcAft>
              <a:buClr>
                <a:srgbClr val="2D637F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rgbClr val="2D637F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2pPr>
            <a:lvl3pPr indent="-342900" lvl="2" marL="1371600" marR="0" rtl="0" algn="l">
              <a:spcBef>
                <a:spcPts val="360"/>
              </a:spcBef>
              <a:spcAft>
                <a:spcPts val="0"/>
              </a:spcAft>
              <a:buClr>
                <a:srgbClr val="2D637F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2D637F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rgbClr val="2D637F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rgbClr val="2D637F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rgbClr val="2D637F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2D637F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5pPr>
            <a:lvl6pPr indent="-342900" lvl="5" marL="27432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381000" y="3729789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rgbClr val="C28220"/>
              </a:buClr>
              <a:buSzPts val="2000"/>
              <a:buFont typeface="Georgia"/>
              <a:buNone/>
              <a:defRPr b="1" i="0" sz="2000" u="none" cap="none" strike="noStrike">
                <a:solidFill>
                  <a:srgbClr val="C28220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8" name="Google Shape;38;p8"/>
          <p:cNvSpPr/>
          <p:nvPr>
            <p:ph idx="2" type="pic"/>
          </p:nvPr>
        </p:nvSpPr>
        <p:spPr>
          <a:xfrm>
            <a:off x="381000" y="358775"/>
            <a:ext cx="5486400" cy="33710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rgbClr val="2D637F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2D637F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rgbClr val="2D637F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2D637F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rgbClr val="2D637F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2D637F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rgbClr val="2D637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2D637F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rgbClr val="2D637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2D637F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" name="Google Shape;39;p8"/>
          <p:cNvSpPr txBox="1"/>
          <p:nvPr>
            <p:ph idx="1" type="body"/>
          </p:nvPr>
        </p:nvSpPr>
        <p:spPr>
          <a:xfrm>
            <a:off x="381000" y="4296527"/>
            <a:ext cx="5486400" cy="4772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280"/>
              </a:spcBef>
              <a:spcAft>
                <a:spcPts val="0"/>
              </a:spcAft>
              <a:buClr>
                <a:srgbClr val="2D637F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2D637F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rgbClr val="2D637F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2D637F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rgbClr val="2D637F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2D637F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rgbClr val="2D637F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2D637F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rgbClr val="2D637F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2D637F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15.png"/><Relationship Id="rId3" Type="http://schemas.openxmlformats.org/officeDocument/2006/relationships/image" Target="../media/image4.png"/><Relationship Id="rId4" Type="http://schemas.openxmlformats.org/officeDocument/2006/relationships/slideLayout" Target="../slideLayouts/slideLayout1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7.xml"/><Relationship Id="rId9" Type="http://schemas.openxmlformats.org/officeDocument/2006/relationships/slideLayout" Target="../slideLayouts/slideLayout6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/>
        </p:nvSpPr>
        <p:spPr>
          <a:xfrm>
            <a:off x="267368" y="5307263"/>
            <a:ext cx="18466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;p1"/>
          <p:cNvSpPr txBox="1"/>
          <p:nvPr>
            <p:ph type="title"/>
          </p:nvPr>
        </p:nvSpPr>
        <p:spPr>
          <a:xfrm>
            <a:off x="457200" y="525956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rgbClr val="C28220"/>
              </a:buClr>
              <a:buSzPts val="5000"/>
              <a:buFont typeface="Georgia"/>
              <a:buNone/>
              <a:defRPr b="0" i="0" sz="5000" u="none" cap="none" strike="noStrike">
                <a:solidFill>
                  <a:srgbClr val="C28220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2" name="Google Shape;12;p1"/>
          <p:cNvSpPr txBox="1"/>
          <p:nvPr>
            <p:ph idx="1" type="body"/>
          </p:nvPr>
        </p:nvSpPr>
        <p:spPr>
          <a:xfrm>
            <a:off x="457200" y="1808079"/>
            <a:ext cx="8229600" cy="25264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68300" lvl="0" marL="457200" marR="0" rtl="0" algn="l">
              <a:spcBef>
                <a:spcPts val="440"/>
              </a:spcBef>
              <a:spcAft>
                <a:spcPts val="0"/>
              </a:spcAft>
              <a:buClr>
                <a:srgbClr val="2D637F"/>
              </a:buClr>
              <a:buSzPts val="2200"/>
              <a:buFont typeface="Arial"/>
              <a:buChar char="•"/>
              <a:defRPr b="0" i="0" sz="2200" u="none" cap="none" strike="noStrike">
                <a:solidFill>
                  <a:srgbClr val="2D637F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1pPr>
            <a:lvl2pPr indent="-355600" lvl="1" marL="914400" marR="0" rtl="0" algn="l">
              <a:spcBef>
                <a:spcPts val="400"/>
              </a:spcBef>
              <a:spcAft>
                <a:spcPts val="0"/>
              </a:spcAft>
              <a:buClr>
                <a:srgbClr val="2D637F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rgbClr val="2D637F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2pPr>
            <a:lvl3pPr indent="-342900" lvl="2" marL="1371600" marR="0" rtl="0" algn="l">
              <a:spcBef>
                <a:spcPts val="360"/>
              </a:spcBef>
              <a:spcAft>
                <a:spcPts val="0"/>
              </a:spcAft>
              <a:buClr>
                <a:srgbClr val="2D637F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2D637F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rgbClr val="2D637F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rgbClr val="2D637F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rgbClr val="2D637F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2D637F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3" name="Google Shape;13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6274508" y="0"/>
            <a:ext cx="2869492" cy="2379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3362" y="5641203"/>
            <a:ext cx="9170735" cy="13300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5250" y="5997012"/>
            <a:ext cx="2011125" cy="61845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4"/>
    <p:sldLayoutId id="2147483649" r:id="rId5"/>
    <p:sldLayoutId id="2147483650" r:id="rId6"/>
    <p:sldLayoutId id="2147483651" r:id="rId7"/>
    <p:sldLayoutId id="2147483652" r:id="rId8"/>
    <p:sldLayoutId id="2147483653" r:id="rId9"/>
    <p:sldLayoutId id="2147483654" r:id="rId10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png"/><Relationship Id="rId4" Type="http://schemas.openxmlformats.org/officeDocument/2006/relationships/image" Target="../media/image22.png"/><Relationship Id="rId5" Type="http://schemas.openxmlformats.org/officeDocument/2006/relationships/image" Target="../media/image2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hyperlink" Target="http://www.youtube.com/watch?v=nBxXavdgosE" TargetMode="External"/><Relationship Id="rId4" Type="http://schemas.openxmlformats.org/officeDocument/2006/relationships/image" Target="../media/image8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11.png"/><Relationship Id="rId5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jpg"/><Relationship Id="rId4" Type="http://schemas.openxmlformats.org/officeDocument/2006/relationships/image" Target="../media/image21.jpg"/><Relationship Id="rId5" Type="http://schemas.openxmlformats.org/officeDocument/2006/relationships/image" Target="../media/image19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Relationship Id="rId4" Type="http://schemas.openxmlformats.org/officeDocument/2006/relationships/image" Target="../media/image7.png"/><Relationship Id="rId5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png"/><Relationship Id="rId4" Type="http://schemas.openxmlformats.org/officeDocument/2006/relationships/image" Target="../media/image1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9"/>
          <p:cNvSpPr txBox="1"/>
          <p:nvPr>
            <p:ph type="ctrTitle"/>
          </p:nvPr>
        </p:nvSpPr>
        <p:spPr>
          <a:xfrm>
            <a:off x="479250" y="208033"/>
            <a:ext cx="6813900" cy="163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C28220"/>
              </a:buClr>
              <a:buSzPts val="5000"/>
              <a:buFont typeface="Georgia"/>
              <a:buNone/>
            </a:pPr>
            <a:r>
              <a:rPr lang="en-US"/>
              <a:t>The 2336 Box</a:t>
            </a:r>
            <a:endParaRPr b="0" i="0" sz="5000" u="none" cap="none" strike="noStrike">
              <a:solidFill>
                <a:srgbClr val="C2822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5" name="Google Shape;45;p9"/>
          <p:cNvSpPr txBox="1"/>
          <p:nvPr>
            <p:ph idx="1" type="subTitle"/>
          </p:nvPr>
        </p:nvSpPr>
        <p:spPr>
          <a:xfrm>
            <a:off x="479250" y="2306283"/>
            <a:ext cx="6400800" cy="111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D637F"/>
              </a:buClr>
              <a:buSzPts val="2200"/>
              <a:buFont typeface="Arial"/>
              <a:buNone/>
            </a:pPr>
            <a:r>
              <a:rPr lang="en-US"/>
              <a:t>By Ricky Han and Jacky Li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D637F"/>
              </a:buClr>
              <a:buSzPts val="2200"/>
              <a:buFont typeface="Arial"/>
              <a:buNone/>
            </a:pPr>
            <a:r>
              <a:t/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D637F"/>
              </a:buClr>
              <a:buSzPts val="2200"/>
              <a:buFont typeface="Arial"/>
              <a:buNone/>
            </a:pPr>
            <a:r>
              <a:rPr lang="en-US"/>
              <a:t>ME100 Final Project</a:t>
            </a:r>
            <a:endParaRPr/>
          </a:p>
        </p:txBody>
      </p:sp>
      <p:pic>
        <p:nvPicPr>
          <p:cNvPr id="46" name="Google Shape;46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1725" y="387301"/>
            <a:ext cx="4131050" cy="560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8"/>
          <p:cNvSpPr txBox="1"/>
          <p:nvPr>
            <p:ph type="title"/>
          </p:nvPr>
        </p:nvSpPr>
        <p:spPr>
          <a:xfrm>
            <a:off x="482600" y="-3743"/>
            <a:ext cx="7766100" cy="115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C28220"/>
              </a:buClr>
              <a:buSzPts val="4200"/>
              <a:buFont typeface="Georgia"/>
              <a:buNone/>
            </a:pPr>
            <a:r>
              <a:rPr lang="en-US"/>
              <a:t>Servo Motor (class Servo)</a:t>
            </a:r>
            <a:endParaRPr b="0" i="0" sz="4200" u="none" cap="none" strike="noStrike">
              <a:solidFill>
                <a:srgbClr val="C2822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117" name="Google Shape;11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1750" y="957950"/>
            <a:ext cx="3663276" cy="5061525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8"/>
          <p:cNvSpPr txBox="1"/>
          <p:nvPr>
            <p:ph idx="1" type="body"/>
          </p:nvPr>
        </p:nvSpPr>
        <p:spPr>
          <a:xfrm>
            <a:off x="142550" y="2396695"/>
            <a:ext cx="8446200" cy="206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Servo comes with microkit: 1.3kg*cm Torque</a:t>
            </a:r>
            <a:endParaRPr sz="1800"/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Estimated torque required to lift: 4.1 kg*cm</a:t>
            </a:r>
            <a:endParaRPr sz="1800"/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The servo we bought: 25kg*cm torque</a:t>
            </a:r>
            <a:endParaRPr sz="18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9"/>
          <p:cNvSpPr txBox="1"/>
          <p:nvPr>
            <p:ph type="title"/>
          </p:nvPr>
        </p:nvSpPr>
        <p:spPr>
          <a:xfrm>
            <a:off x="469850" y="230275"/>
            <a:ext cx="8495100" cy="1150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/>
              <a:t>Communication (class Communication)</a:t>
            </a:r>
            <a:endParaRPr sz="3700"/>
          </a:p>
        </p:txBody>
      </p:sp>
      <p:sp>
        <p:nvSpPr>
          <p:cNvPr id="125" name="Google Shape;125;p19"/>
          <p:cNvSpPr txBox="1"/>
          <p:nvPr>
            <p:ph idx="1" type="body"/>
          </p:nvPr>
        </p:nvSpPr>
        <p:spPr>
          <a:xfrm>
            <a:off x="314500" y="1308702"/>
            <a:ext cx="7740600" cy="3320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68300" lvl="0" marL="457200" rtl="0" algn="l">
              <a:spcBef>
                <a:spcPts val="440"/>
              </a:spcBef>
              <a:spcAft>
                <a:spcPts val="0"/>
              </a:spcAft>
              <a:buSzPts val="2200"/>
              <a:buChar char="•"/>
            </a:pPr>
            <a:r>
              <a:rPr lang="en-US"/>
              <a:t>Two feeds in Adafruit.io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–"/>
            </a:pPr>
            <a:r>
              <a:rPr lang="en-US"/>
              <a:t>Accelerometer feed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–"/>
            </a:pPr>
            <a:r>
              <a:rPr lang="en-US"/>
              <a:t>Weight sensor feed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-US"/>
              <a:t>IFTTT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–"/>
            </a:pPr>
            <a:r>
              <a:rPr lang="en-US"/>
              <a:t>Two applets </a:t>
            </a:r>
            <a:endParaRPr/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If accelerometer value exceeds threshold, trigger message system.</a:t>
            </a:r>
            <a:endParaRPr/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Measure and report weight after delivery received by box.</a:t>
            </a:r>
            <a:endParaRPr/>
          </a:p>
        </p:txBody>
      </p:sp>
      <p:pic>
        <p:nvPicPr>
          <p:cNvPr id="126" name="Google Shape;12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867901"/>
            <a:ext cx="5758426" cy="176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69275" y="3946345"/>
            <a:ext cx="3095675" cy="98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24300" y="5027676"/>
            <a:ext cx="1647825" cy="809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0"/>
          <p:cNvSpPr txBox="1"/>
          <p:nvPr>
            <p:ph type="title"/>
          </p:nvPr>
        </p:nvSpPr>
        <p:spPr>
          <a:xfrm>
            <a:off x="3162600" y="2617150"/>
            <a:ext cx="2818800" cy="1150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Questions?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 txBox="1"/>
          <p:nvPr>
            <p:ph type="title"/>
          </p:nvPr>
        </p:nvSpPr>
        <p:spPr>
          <a:xfrm>
            <a:off x="482600" y="286332"/>
            <a:ext cx="7766100" cy="115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C28220"/>
              </a:buClr>
              <a:buSzPts val="4200"/>
              <a:buFont typeface="Georgia"/>
              <a:buNone/>
            </a:pPr>
            <a:r>
              <a:rPr lang="en-US"/>
              <a:t>What the box does...</a:t>
            </a:r>
            <a:endParaRPr b="0" i="0" sz="4200" u="none" cap="none" strike="noStrike">
              <a:solidFill>
                <a:srgbClr val="C2822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52" name="Google Shape;52;p10"/>
          <p:cNvSpPr txBox="1"/>
          <p:nvPr>
            <p:ph idx="1" type="body"/>
          </p:nvPr>
        </p:nvSpPr>
        <p:spPr>
          <a:xfrm>
            <a:off x="538625" y="1390445"/>
            <a:ext cx="8446200" cy="206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2D637F"/>
              </a:buClr>
              <a:buSzPts val="2200"/>
              <a:buFont typeface="Arial"/>
              <a:buChar char="•"/>
            </a:pPr>
            <a:r>
              <a:rPr lang="en-US"/>
              <a:t>The 2336 box is a smart delivery box that can receive and weigh your package. It informs you via phone calls that you have a package delivered. It also has anti-theft </a:t>
            </a:r>
            <a:r>
              <a:rPr lang="en-US"/>
              <a:t>mechanism</a:t>
            </a:r>
            <a:r>
              <a:rPr lang="en-US"/>
              <a:t> that protects your packages from being stolen.</a:t>
            </a:r>
            <a:endParaRPr b="0" i="0" sz="1800" u="none" cap="none" strike="noStrike">
              <a:solidFill>
                <a:srgbClr val="2D637F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</p:txBody>
      </p:sp>
      <p:pic>
        <p:nvPicPr>
          <p:cNvPr id="53" name="Google Shape;53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2988" y="2859650"/>
            <a:ext cx="4825425" cy="310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1"/>
          <p:cNvSpPr txBox="1"/>
          <p:nvPr>
            <p:ph type="title"/>
          </p:nvPr>
        </p:nvSpPr>
        <p:spPr>
          <a:xfrm>
            <a:off x="227725" y="-91568"/>
            <a:ext cx="7766100" cy="1150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Video Demonstration</a:t>
            </a:r>
            <a:endParaRPr/>
          </a:p>
        </p:txBody>
      </p:sp>
      <p:sp>
        <p:nvSpPr>
          <p:cNvPr id="60" name="Google Shape;60;p11"/>
          <p:cNvSpPr txBox="1"/>
          <p:nvPr>
            <p:ph idx="1" type="body"/>
          </p:nvPr>
        </p:nvSpPr>
        <p:spPr>
          <a:xfrm>
            <a:off x="482600" y="2518947"/>
            <a:ext cx="7740600" cy="2064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4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1" name="Google Shape;61;p11" title="A normal day at 2336 8th st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6475" y="934027"/>
            <a:ext cx="7191050" cy="539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/>
          <p:nvPr>
            <p:ph type="title"/>
          </p:nvPr>
        </p:nvSpPr>
        <p:spPr>
          <a:xfrm>
            <a:off x="266700" y="73425"/>
            <a:ext cx="7230300" cy="1014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Computation (Main Control)</a:t>
            </a:r>
            <a:endParaRPr/>
          </a:p>
        </p:txBody>
      </p:sp>
      <p:pic>
        <p:nvPicPr>
          <p:cNvPr id="68" name="Google Shape;68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3888" y="932600"/>
            <a:ext cx="6796226" cy="4992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3"/>
          <p:cNvSpPr txBox="1"/>
          <p:nvPr>
            <p:ph type="title"/>
          </p:nvPr>
        </p:nvSpPr>
        <p:spPr>
          <a:xfrm>
            <a:off x="457200" y="1250032"/>
            <a:ext cx="7766100" cy="115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C28220"/>
              </a:buClr>
              <a:buSzPts val="4200"/>
              <a:buFont typeface="Georgia"/>
              <a:buNone/>
            </a:pPr>
            <a:r>
              <a:rPr lang="en-US"/>
              <a:t>Sensors</a:t>
            </a:r>
            <a:endParaRPr b="0" i="0" sz="4200" u="none" cap="none" strike="noStrike">
              <a:solidFill>
                <a:srgbClr val="C2822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74" name="Google Shape;74;p13"/>
          <p:cNvSpPr txBox="1"/>
          <p:nvPr>
            <p:ph idx="1" type="body"/>
          </p:nvPr>
        </p:nvSpPr>
        <p:spPr>
          <a:xfrm>
            <a:off x="348900" y="2326070"/>
            <a:ext cx="8446200" cy="206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 sz="1800"/>
              <a:t>Accelerometer (theft detection)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 sz="1800"/>
              <a:t>4 </a:t>
            </a:r>
            <a:r>
              <a:rPr lang="en-US" sz="1800"/>
              <a:t>Strain Gauges (weight measurement)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 sz="1800"/>
              <a:t>Matrix Pad (for password input)</a:t>
            </a:r>
            <a:endParaRPr sz="18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75" name="Google Shape;7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1325" y="3387207"/>
            <a:ext cx="2091905" cy="2091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46022" y="2869000"/>
            <a:ext cx="2839275" cy="283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87225" y="3387202"/>
            <a:ext cx="2414800" cy="24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4"/>
          <p:cNvSpPr txBox="1"/>
          <p:nvPr>
            <p:ph type="title"/>
          </p:nvPr>
        </p:nvSpPr>
        <p:spPr>
          <a:xfrm>
            <a:off x="457200" y="151857"/>
            <a:ext cx="7766100" cy="115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C28220"/>
              </a:buClr>
              <a:buSzPts val="4200"/>
              <a:buFont typeface="Georgia"/>
              <a:buNone/>
            </a:pPr>
            <a:r>
              <a:rPr lang="en-US"/>
              <a:t>Strain Gauge (class HX711)</a:t>
            </a:r>
            <a:endParaRPr b="0" i="0" sz="4200" u="none" cap="none" strike="noStrike">
              <a:solidFill>
                <a:srgbClr val="C2822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83" name="Google Shape;83;p14"/>
          <p:cNvSpPr txBox="1"/>
          <p:nvPr>
            <p:ph idx="1" type="body"/>
          </p:nvPr>
        </p:nvSpPr>
        <p:spPr>
          <a:xfrm>
            <a:off x="457200" y="2396695"/>
            <a:ext cx="8446200" cy="206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84" name="Google Shape;8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874" y="2185675"/>
            <a:ext cx="4806675" cy="248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66125" y="1178994"/>
            <a:ext cx="3118152" cy="2338606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66137" y="3784475"/>
            <a:ext cx="3118126" cy="23385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5"/>
          <p:cNvSpPr txBox="1"/>
          <p:nvPr>
            <p:ph type="title"/>
          </p:nvPr>
        </p:nvSpPr>
        <p:spPr>
          <a:xfrm>
            <a:off x="469850" y="308725"/>
            <a:ext cx="8282100" cy="980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00"/>
              <a:t>Accelerometer (class Accelerometer)</a:t>
            </a:r>
            <a:endParaRPr sz="3900"/>
          </a:p>
        </p:txBody>
      </p:sp>
      <p:pic>
        <p:nvPicPr>
          <p:cNvPr id="93" name="Google Shape;9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575" y="2581825"/>
            <a:ext cx="5425300" cy="418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3575" y="1289425"/>
            <a:ext cx="5425311" cy="11475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5"/>
          <p:cNvSpPr txBox="1"/>
          <p:nvPr/>
        </p:nvSpPr>
        <p:spPr>
          <a:xfrm>
            <a:off x="5972925" y="3250425"/>
            <a:ext cx="30144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erriweather Sans"/>
              <a:buChar char="●"/>
            </a:pPr>
            <a:r>
              <a:rPr lang="en-US">
                <a:latin typeface="Merriweather Sans"/>
                <a:ea typeface="Merriweather Sans"/>
                <a:cs typeface="Merriweather Sans"/>
                <a:sym typeface="Merriweather Sans"/>
              </a:rPr>
              <a:t>data for warning</a:t>
            </a:r>
            <a:endParaRPr>
              <a:latin typeface="Merriweather Sans"/>
              <a:ea typeface="Merriweather Sans"/>
              <a:cs typeface="Merriweather Sans"/>
              <a:sym typeface="Merriweather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erriweather Sans"/>
              <a:buChar char="●"/>
            </a:pPr>
            <a:r>
              <a:rPr lang="en-US">
                <a:latin typeface="Merriweather Sans"/>
                <a:ea typeface="Merriweather Sans"/>
                <a:cs typeface="Merriweather Sans"/>
                <a:sym typeface="Merriweather Sans"/>
              </a:rPr>
              <a:t>Fast interrupts for </a:t>
            </a:r>
            <a:r>
              <a:rPr lang="en-US">
                <a:latin typeface="Merriweather Sans"/>
                <a:ea typeface="Merriweather Sans"/>
                <a:cs typeface="Merriweather Sans"/>
                <a:sym typeface="Merriweather Sans"/>
              </a:rPr>
              <a:t>parallel</a:t>
            </a:r>
            <a:r>
              <a:rPr lang="en-US">
                <a:latin typeface="Merriweather Sans"/>
                <a:ea typeface="Merriweather Sans"/>
                <a:cs typeface="Merriweather Sans"/>
                <a:sym typeface="Merriweather Sans"/>
              </a:rPr>
              <a:t> computation with main program</a:t>
            </a:r>
            <a:endParaRPr>
              <a:latin typeface="Merriweather Sans"/>
              <a:ea typeface="Merriweather Sans"/>
              <a:cs typeface="Merriweather Sans"/>
              <a:sym typeface="Merriweather Sans"/>
            </a:endParaRPr>
          </a:p>
        </p:txBody>
      </p:sp>
      <p:pic>
        <p:nvPicPr>
          <p:cNvPr id="96" name="Google Shape;96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66450" y="1039020"/>
            <a:ext cx="2091905" cy="20919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6"/>
          <p:cNvSpPr txBox="1"/>
          <p:nvPr>
            <p:ph type="title"/>
          </p:nvPr>
        </p:nvSpPr>
        <p:spPr>
          <a:xfrm>
            <a:off x="535650" y="219082"/>
            <a:ext cx="7766100" cy="115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C28220"/>
              </a:buClr>
              <a:buSzPts val="4200"/>
              <a:buFont typeface="Georgia"/>
              <a:buNone/>
            </a:pPr>
            <a:r>
              <a:rPr lang="en-US"/>
              <a:t>Matrix Pad (class Smartbox)</a:t>
            </a:r>
            <a:endParaRPr b="0" i="0" sz="4200" u="none" cap="none" strike="noStrike">
              <a:solidFill>
                <a:srgbClr val="C2822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02" name="Google Shape;102;p16"/>
          <p:cNvSpPr txBox="1"/>
          <p:nvPr>
            <p:ph idx="1" type="body"/>
          </p:nvPr>
        </p:nvSpPr>
        <p:spPr>
          <a:xfrm>
            <a:off x="5273125" y="3900375"/>
            <a:ext cx="3655800" cy="21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marR="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Alternate voltage of R1-4 in a for loop</a:t>
            </a:r>
            <a:endParaRPr sz="1800"/>
          </a:p>
          <a:p>
            <a:pPr indent="-342900" lvl="0" marL="457200" marR="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Checking for voltage in C1-4</a:t>
            </a:r>
            <a:endParaRPr sz="1800"/>
          </a:p>
          <a:p>
            <a:pPr indent="-342900" lvl="0" marL="457200" marR="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Implementation of single key input and multiple key inputs.</a:t>
            </a:r>
            <a:endParaRPr sz="1800"/>
          </a:p>
        </p:txBody>
      </p:sp>
      <p:pic>
        <p:nvPicPr>
          <p:cNvPr id="103" name="Google Shape;10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5650" y="1182624"/>
            <a:ext cx="4737475" cy="4474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42700" y="990863"/>
            <a:ext cx="2152650" cy="2962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7"/>
          <p:cNvSpPr txBox="1"/>
          <p:nvPr>
            <p:ph type="title"/>
          </p:nvPr>
        </p:nvSpPr>
        <p:spPr>
          <a:xfrm>
            <a:off x="482600" y="163082"/>
            <a:ext cx="7766100" cy="115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C28220"/>
              </a:buClr>
              <a:buSzPts val="4200"/>
              <a:buFont typeface="Georgia"/>
              <a:buNone/>
            </a:pPr>
            <a:r>
              <a:rPr lang="en-US"/>
              <a:t>Actuators</a:t>
            </a:r>
            <a:endParaRPr b="0" i="0" sz="4200" u="none" cap="none" strike="noStrike">
              <a:solidFill>
                <a:srgbClr val="C2822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10" name="Google Shape;110;p17"/>
          <p:cNvSpPr txBox="1"/>
          <p:nvPr>
            <p:ph idx="1" type="body"/>
          </p:nvPr>
        </p:nvSpPr>
        <p:spPr>
          <a:xfrm>
            <a:off x="348900" y="1569775"/>
            <a:ext cx="3853500" cy="405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 sz="1800"/>
              <a:t>LED (the </a:t>
            </a:r>
            <a:r>
              <a:rPr lang="en-US" sz="1800"/>
              <a:t>simplest</a:t>
            </a:r>
            <a:r>
              <a:rPr lang="en-US" sz="1800"/>
              <a:t> user interface)</a:t>
            </a:r>
            <a:endParaRPr sz="1800"/>
          </a:p>
          <a:p>
            <a:pPr indent="-3429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lphaLcPeriod"/>
            </a:pPr>
            <a:r>
              <a:rPr lang="en-US" sz="1800"/>
              <a:t>Shows box state (on/off)</a:t>
            </a:r>
            <a:endParaRPr sz="1800"/>
          </a:p>
          <a:p>
            <a:pPr indent="-3429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lphaLcPeriod"/>
            </a:pPr>
            <a:r>
              <a:rPr lang="en-US" sz="1800"/>
              <a:t>Indicates</a:t>
            </a:r>
            <a:r>
              <a:rPr lang="en-US" sz="1800"/>
              <a:t> key press on Matrix Pad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 sz="1800"/>
              <a:t>Servo Motor (Lid opening / closing)</a:t>
            </a:r>
            <a:endParaRPr sz="18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111" name="Google Shape;11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71225" y="981500"/>
            <a:ext cx="4872775" cy="4895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Design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